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98"/>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365" r:id="rId70"/>
    <p:sldId id="366" r:id="rId71"/>
    <p:sldId id="297" r:id="rId72"/>
    <p:sldId id="367" r:id="rId73"/>
    <p:sldId id="368" r:id="rId74"/>
    <p:sldId id="369" r:id="rId75"/>
    <p:sldId id="371" r:id="rId76"/>
    <p:sldId id="370" r:id="rId77"/>
    <p:sldId id="372" r:id="rId78"/>
    <p:sldId id="373" r:id="rId79"/>
    <p:sldId id="374" r:id="rId80"/>
    <p:sldId id="375" r:id="rId81"/>
    <p:sldId id="376" r:id="rId82"/>
    <p:sldId id="377" r:id="rId83"/>
    <p:sldId id="382" r:id="rId84"/>
    <p:sldId id="381" r:id="rId85"/>
    <p:sldId id="380" r:id="rId86"/>
    <p:sldId id="379" r:id="rId87"/>
    <p:sldId id="378" r:id="rId88"/>
    <p:sldId id="298" r:id="rId89"/>
    <p:sldId id="289" r:id="rId90"/>
    <p:sldId id="262" r:id="rId91"/>
    <p:sldId id="263" r:id="rId92"/>
    <p:sldId id="264" r:id="rId93"/>
    <p:sldId id="336" r:id="rId94"/>
    <p:sldId id="335" r:id="rId95"/>
    <p:sldId id="265" r:id="rId96"/>
    <p:sldId id="266" r:id="rId97"/>
  </p:sldIdLst>
  <p:sldSz cx="9144000" cy="5143500" type="screen16x9"/>
  <p:notesSz cx="6858000" cy="9144000"/>
  <p:embeddedFontLst>
    <p:embeddedFont>
      <p:font typeface="Century Gothic" panose="020B0502020202020204" pitchFamily="34" charset="0"/>
      <p:regular r:id="rId99"/>
      <p:bold r:id="rId100"/>
      <p:italic r:id="rId101"/>
      <p:boldItalic r:id="rId102"/>
    </p:embeddedFont>
    <p:embeddedFont>
      <p:font typeface="Nunito" pitchFamily="2" charset="0"/>
      <p:regular r:id="rId103"/>
      <p:bold r:id="rId104"/>
      <p:italic r:id="rId105"/>
      <p:boldItalic r:id="rId106"/>
    </p:embeddedFont>
    <p:embeddedFont>
      <p:font typeface="Nunito ExtraBold" pitchFamily="2" charset="0"/>
      <p:bold r:id="rId107"/>
      <p:boldItalic r:id="rId108"/>
    </p:embeddedFont>
    <p:embeddedFont>
      <p:font typeface="Nunito SemiBold"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4.fntdata"/><Relationship Id="rId16" Type="http://schemas.openxmlformats.org/officeDocument/2006/relationships/slide" Target="slides/slide13.xml"/><Relationship Id="rId107" Type="http://schemas.openxmlformats.org/officeDocument/2006/relationships/font" Target="fonts/font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4.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8.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2.fntdata"/><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85D620C-0897-1FA2-1F9C-1F5AA8993672}"/>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CFD4C9BA-9C93-3633-DE18-682BF892A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BF3E327-F4A2-D29A-5841-B516823283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930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483FBCB-6D64-8970-2917-81154FED6AF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DB8F8CAF-3C01-D85F-312E-B98D8CE01B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CBB495F-C80C-C570-C461-D399295367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557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130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7BA83EBC-28A6-F3A3-9337-D5CFBA1A3E1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B14F5B2-A7F6-5602-6B27-70883062A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3D6A64F-4592-6008-5998-95B2D29775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3841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878C9B32-957C-02A0-159B-87D576E0143D}"/>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811BC7C2-DA31-5AF2-60DB-6CBE56CB4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73C2A9D5-AFE9-D8E2-5705-CA808AA0C0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5722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93FDCFF-8515-98AF-6D7B-30D045ACF0F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F12990A-B79A-D8C3-36AB-3C4B89F7E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12F50C64-CF53-C8FE-5DD2-7C7061D4C7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240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BD25659-8746-5EF7-15EE-A703F882A47B}"/>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578AC68-9E52-E4C1-C4AE-8A0ED97C1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818AD88-DA4E-93D4-D049-88A8262BA9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0643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79531BB-1156-6979-BA8D-3381ACAB7BB8}"/>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FFB7A539-F3CB-26B4-0B8B-28F44D33B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487089FB-F292-3F57-FEAB-8B61B42D1F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9720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A7C63138-711C-3F01-C843-1268F7BDB30A}"/>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F30D938-6263-E725-BE83-9DAB8B419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F3EA10F-02AB-23C7-BC8B-B0E091C27E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1794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04E197F-548C-9D0F-31C4-F742D9137F16}"/>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DACC7D9-8F67-5290-182C-3CA7A3664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C5548E2-1F53-19C8-AFFB-616D53B3B2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9221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EB41123-4D3E-58E6-9756-456830C8492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960BE97-1F76-A4F6-9545-C2AF81BAD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C4C858F-9283-F291-8CC8-CB0D7C29E5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9851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C426030-4718-B8C2-669B-216C868D43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18A7A3-57CD-50DE-AD5E-CC42A7B4F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9EDBB9C-FCA7-38B3-D3C6-36E40D34D5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4106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B98B0E8-FA74-B67C-7B3D-78501746389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6FBD9DF7-8F99-F380-E5D9-64613833F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D52B27C5-423B-5906-E942-1AA4D09345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34434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9ED8D15-5BA8-F0E7-ADED-A699994FFD0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B1DBF9C-A52D-49B1-9DAA-455C490B9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0826819-4228-4ADF-99AD-B601B99CE1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57194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AF7914F-6DA1-187F-5FD8-30A898330B2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838F09A-23A6-CFE4-1792-E69CDC9804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6A923149-03E7-514D-FEE6-AF083FC723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33248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B754ABD-4804-7684-3328-6B80C8B24AD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04755131-7F6D-4B4E-F9A1-CDEC2847AB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3ECDE246-F49E-1543-C167-5807BC022A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8028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6266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CE7AFAB-7286-537B-FCF5-BCE22A352C93}"/>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DD1B2BB-7CD0-CBB5-9D59-4E1C02606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CC45601-A24E-6BE9-CE84-8557522BA1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68073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2A71AE7-1546-EE0A-31B0-7C79EF91391E}"/>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F0FC7E6-CED9-50CC-FC9B-4C111F2C60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35B413E-6ED8-FADA-0525-B35973E1CA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73985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49796CA-44E7-C2C6-D32B-4BA507B24A4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B0649A95-8DAD-53B4-90B7-ADE155E016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A68661-5324-AD57-14A2-ECAA0E46D5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7007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9257497F-A233-DDDD-06F5-7FEA4946FDE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E03CFE37-F3E6-3594-70DF-170B65915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DB84BDC-E3E0-AF58-BBBD-5EB302ED25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3043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35A7D3A-D1F5-C628-FD67-5451F58ABEC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8E23625-B3DB-65F6-0F3E-605087E72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D631C7-B29A-8D6F-FE99-376500D35E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392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8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457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927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d30dbf4aa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cd30dbf4a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94</a:t>
            </a:fld>
            <a:endParaRPr sz="1200" b="0" i="0" u="none" strike="noStrike" cap="none">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57100" y="961142"/>
            <a:ext cx="8629800" cy="38930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For our purposes, we’ll be using the GT for comparison by hand.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GT.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1625262" y="4202099"/>
            <a:ext cx="5318677" cy="572700"/>
          </a:xfrm>
        </p:spPr>
        <p:txBody>
          <a:bodyPr/>
          <a:lstStyle/>
          <a:p>
            <a:pPr marL="133350" indent="0">
              <a:buNone/>
            </a:pPr>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2549895" y="4330087"/>
            <a:ext cx="3825909" cy="572700"/>
          </a:xfrm>
        </p:spPr>
        <p:txBody>
          <a:bodyPr/>
          <a:lstStyle/>
          <a:p>
            <a:pPr marL="133350" indent="0">
              <a:buNone/>
            </a:pPr>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476966"/>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449963" y="4271083"/>
            <a:ext cx="4244074"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353752" y="4470460"/>
            <a:ext cx="4218196"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405316" y="4093833"/>
            <a:ext cx="4115068"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16301" y="4572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153414" y="4376223"/>
            <a:ext cx="3675056"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2" y="615602"/>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a:t>
            </a:r>
            <a:r>
              <a:rPr lang="en-US" sz="900" dirty="0" err="1"/>
              <a:t>thai</a:t>
            </a:r>
            <a:r>
              <a:rPr lang="en-US" sz="900" dirty="0"/>
              <a:t>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8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1805279" y="4286702"/>
            <a:ext cx="4713209"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545178" y="4438943"/>
            <a:ext cx="4053643"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99823" y="752683"/>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240311" y="4215178"/>
            <a:ext cx="4445077"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a:t>
            </a:r>
            <a:r>
              <a:rPr lang="en-US" sz="1200" dirty="0" err="1"/>
              <a:t>CoT</a:t>
            </a:r>
            <a:r>
              <a:rPr lang="en-US" sz="1200" dirty="0"/>
              <a:t>)</a:t>
            </a:r>
          </a:p>
          <a:p>
            <a:pPr marL="939800" lvl="1" indent="-342900">
              <a:spcBef>
                <a:spcPts val="400"/>
              </a:spcBef>
              <a:buClr>
                <a:schemeClr val="dk1"/>
              </a:buClr>
              <a:buSzPts val="1400"/>
              <a:buFont typeface="Wingdings" panose="05000000000000000000" pitchFamily="2" charset="2"/>
              <a:buChar char="§"/>
            </a:pPr>
            <a:r>
              <a:rPr lang="en-US" sz="1200" dirty="0"/>
              <a:t>Few-Shot </a:t>
            </a:r>
            <a:r>
              <a:rPr lang="en-US" sz="1200" dirty="0" err="1"/>
              <a:t>CoT</a:t>
            </a:r>
            <a:endParaRPr lang="en-US" sz="1200" dirty="0"/>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1885282" y="4390817"/>
            <a:ext cx="4472578"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pPr marL="133350" indent="0">
              <a:buNone/>
            </a:pPr>
            <a:r>
              <a:rPr lang="en-US" sz="1000" dirty="0"/>
              <a:t>Run above Zero-Shot </a:t>
            </a:r>
            <a:r>
              <a:rPr lang="en-US" sz="1000" dirty="0" err="1"/>
              <a:t>CoT</a:t>
            </a:r>
            <a:r>
              <a:rPr lang="en-US" sz="1000" dirty="0"/>
              <a: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203230" y="4229831"/>
            <a:ext cx="5126038" cy="572700"/>
          </a:xfrm>
        </p:spPr>
        <p:txBody>
          <a:bodyPr/>
          <a:lstStyle/>
          <a:p>
            <a:pPr marL="133350" indent="0">
              <a:buNone/>
            </a:pPr>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1873731" y="4452763"/>
            <a:ext cx="4266322"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594983"/>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along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accuracy.</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786352"/>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a:t>
            </a:r>
            <a:r>
              <a:rPr lang="en-US" sz="800" dirty="0" err="1"/>
              <a:t>thai</a:t>
            </a:r>
            <a:r>
              <a:rPr lang="en-US" sz="800" dirty="0"/>
              <a:t>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a:t>
            </a:r>
            <a:r>
              <a:rPr lang="en-US" sz="800" dirty="0" err="1"/>
              <a:t>thai</a:t>
            </a:r>
            <a:r>
              <a:rPr lang="en-US" sz="800" dirty="0"/>
              <a:t>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696971"/>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64196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a:t>
            </a:r>
            <a:r>
              <a:rPr lang="en-US" sz="1000" dirty="0" err="1"/>
              <a:t>CoT</a:t>
            </a:r>
            <a:r>
              <a:rPr lang="en-US" sz="1000" dirty="0"/>
              <a: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a:t>
            </a:r>
            <a:r>
              <a:rPr lang="en-US" sz="1000" dirty="0" err="1"/>
              <a:t>CoT</a:t>
            </a:r>
            <a:r>
              <a:rPr lang="en-US" sz="1000" dirty="0"/>
              <a:t> prompt shows a significant improvement in alignment with the Ground Truth compared to the Zero-Shot </a:t>
            </a:r>
            <a:r>
              <a:rPr lang="en-US" sz="1000" dirty="0" err="1"/>
              <a:t>CoT</a:t>
            </a:r>
            <a:r>
              <a:rPr lang="en-US" sz="1000" dirty="0"/>
              <a: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err="1"/>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1922445" y="4281521"/>
            <a:ext cx="4071623"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203740" y="4426783"/>
            <a:ext cx="3688806"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a:t>
            </a:r>
            <a:r>
              <a:rPr lang="en-US" dirty="0" err="1"/>
              <a:t>CoT</a:t>
            </a:r>
            <a:endParaRPr lang="en-US" dirty="0"/>
          </a:p>
          <a:p>
            <a:pPr lvl="1">
              <a:spcBef>
                <a:spcPts val="400"/>
              </a:spcBef>
            </a:pPr>
            <a:r>
              <a:rPr lang="en-US" dirty="0"/>
              <a:t>Few-Shot </a:t>
            </a:r>
            <a:r>
              <a:rPr lang="en-US" dirty="0" err="1"/>
              <a:t>CoT</a:t>
            </a:r>
            <a:endParaRPr lang="en-US" dirty="0"/>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Few-Shot </a:t>
            </a:r>
            <a:r>
              <a:rPr lang="en-US" sz="1200" dirty="0" err="1"/>
              <a:t>CoT</a:t>
            </a:r>
            <a:r>
              <a:rPr lang="en-US" sz="1200" dirty="0"/>
              <a:t> prompted was updated to include the following Classification and Tag definitions.</a:t>
            </a:r>
          </a:p>
          <a:p>
            <a:pPr marL="133350" indent="0">
              <a:buNone/>
            </a:pPr>
            <a:r>
              <a:rPr lang="en-US" sz="1200" dirty="0"/>
              <a:t>The result model was run and produced a new set of results, outlined in the following slides.</a:t>
            </a:r>
          </a:p>
          <a:p>
            <a:pPr marL="133350" indent="0">
              <a:buNone/>
            </a:pPr>
            <a:endParaRPr lang="en-US" sz="1000" b="1" dirty="0"/>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a:t>
            </a:r>
            <a:r>
              <a:rPr lang="en-US" sz="1000" b="1" dirty="0" err="1"/>
              <a:t>CoT</a:t>
            </a:r>
            <a:r>
              <a:rPr lang="en-US" sz="1000" b="1" dirty="0"/>
              <a: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a:t>
            </a:r>
            <a:r>
              <a:rPr lang="en-US" sz="1200" b="1" dirty="0" err="1"/>
              <a:t>CoT</a:t>
            </a:r>
            <a:r>
              <a:rPr lang="en-US" sz="1200" b="1" dirty="0"/>
              <a: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a:t>
            </a:r>
            <a:r>
              <a:rPr lang="en-US" sz="1000" dirty="0" err="1"/>
              <a:t>CoT</a:t>
            </a:r>
            <a:r>
              <a:rPr lang="en-US" sz="1000" dirty="0"/>
              <a: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a:t>
            </a:r>
            <a:r>
              <a:rPr lang="en-US" sz="1000" dirty="0" err="1"/>
              <a:t>improvment</a:t>
            </a:r>
            <a:endParaRPr lang="en-US" sz="1000" dirty="0"/>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106977" y="4161079"/>
            <a:ext cx="4288182"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27290"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110681" y="4399781"/>
            <a:ext cx="3867561"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a:t>
            </a:r>
            <a:r>
              <a:rPr lang="en-US" sz="1000" dirty="0" err="1"/>
              <a:t>CoT</a:t>
            </a:r>
            <a:r>
              <a:rPr lang="en-US" sz="1000" dirty="0"/>
              <a:t> prompt are exactly the same as those for Few-Shot </a:t>
            </a:r>
            <a:r>
              <a:rPr lang="en-US" sz="1000" dirty="0" err="1"/>
              <a:t>CoT</a:t>
            </a:r>
            <a:r>
              <a:rPr lang="en-US" sz="1000" dirty="0"/>
              <a: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3A91912-37FC-3C20-E0FC-E85B186CCCF9}"/>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87AA5F34-F42E-F444-6CFA-DAE5C3BC9681}"/>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4C1EE653-8851-CF6E-62C0-4CA823E28535}"/>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25261A4-51AC-1649-A8B6-C83607CB8F5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21A029EB-109B-38BB-FF63-7178DA5D6DDD}"/>
              </a:ext>
            </a:extLst>
          </p:cNvPr>
          <p:cNvPicPr>
            <a:picLocks noChangeAspect="1"/>
          </p:cNvPicPr>
          <p:nvPr/>
        </p:nvPicPr>
        <p:blipFill>
          <a:blip r:embed="rId3"/>
          <a:stretch>
            <a:fillRect/>
          </a:stretch>
        </p:blipFill>
        <p:spPr>
          <a:xfrm>
            <a:off x="1173130" y="839203"/>
            <a:ext cx="5337673" cy="3184254"/>
          </a:xfrm>
          <a:prstGeom prst="rect">
            <a:avLst/>
          </a:prstGeom>
        </p:spPr>
      </p:pic>
    </p:spTree>
    <p:extLst>
      <p:ext uri="{BB962C8B-B14F-4D97-AF65-F5344CB8AC3E}">
        <p14:creationId xmlns:p14="http://schemas.microsoft.com/office/powerpoint/2010/main" val="2865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DAE626-D94D-3CCC-D6B1-251455A15DD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54424D7-03D6-D064-946D-FFC46BB8FF6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DABDFF5-214A-016F-802E-1B3A197A27B1}"/>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B0B8047-6417-3B8A-1077-C90592CB3C5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960E4E0E-14EC-B162-08F4-10E69D377806}"/>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190511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840654"/>
          </a:xfrm>
          <a:prstGeom prst="rect">
            <a:avLst/>
          </a:prstGeom>
          <a:noFill/>
          <a:ln>
            <a:noFill/>
          </a:ln>
        </p:spPr>
        <p:txBody>
          <a:bodyPr spcFirstLastPara="1" wrap="square" lIns="91425" tIns="91425" rIns="91425" bIns="91425" anchor="t" anchorCtr="0">
            <a:noAutofit/>
          </a:bodyPr>
          <a:lstStyle/>
          <a:p>
            <a:pPr marL="133350" indent="0">
              <a:buNone/>
            </a:pPr>
            <a:r>
              <a:rPr lang="en-US" sz="1000" dirty="0"/>
              <a:t>The "</a:t>
            </a:r>
            <a:r>
              <a:rPr lang="en-US" sz="1000" b="1" dirty="0"/>
              <a:t>Best Few-Shot Prompt</a:t>
            </a:r>
            <a:r>
              <a:rPr lang="en-US" sz="1000" dirty="0"/>
              <a:t>" achieved perfect accuracy (</a:t>
            </a:r>
            <a:r>
              <a:rPr lang="en-US" sz="1000" b="1" dirty="0"/>
              <a:t>0</a:t>
            </a:r>
            <a:r>
              <a:rPr lang="en-US" sz="1000" dirty="0"/>
              <a:t> discrepancies) in both category and tag classification. The "</a:t>
            </a:r>
            <a:r>
              <a:rPr lang="en-US" sz="1000" b="1" dirty="0"/>
              <a:t>Few-Shot </a:t>
            </a:r>
            <a:r>
              <a:rPr lang="en-US" sz="1000" b="1" dirty="0" err="1"/>
              <a:t>CoT</a:t>
            </a:r>
            <a:r>
              <a:rPr lang="en-US" sz="1000" b="1" dirty="0"/>
              <a:t> Prompt</a:t>
            </a:r>
            <a:r>
              <a:rPr lang="en-US" sz="1000" dirty="0"/>
              <a:t>" was very close, with only </a:t>
            </a:r>
            <a:r>
              <a:rPr lang="en-US" sz="1000" b="1" dirty="0"/>
              <a:t>1</a:t>
            </a:r>
            <a:r>
              <a:rPr lang="en-US" sz="1000" dirty="0"/>
              <a:t> category and </a:t>
            </a:r>
            <a:r>
              <a:rPr lang="en-US" sz="1000" b="1" dirty="0"/>
              <a:t>10</a:t>
            </a:r>
            <a:r>
              <a:rPr lang="en-US" sz="1000" dirty="0"/>
              <a:t> tag discrepancies.</a:t>
            </a:r>
          </a:p>
          <a:p>
            <a:endParaRPr lang="en-US" sz="1000" dirty="0"/>
          </a:p>
          <a:p>
            <a:pPr marL="133350" indent="0">
              <a:buNone/>
            </a:pPr>
            <a:r>
              <a:rPr lang="en-US" sz="1000" dirty="0"/>
              <a:t>I found it surprising that the </a:t>
            </a:r>
            <a:r>
              <a:rPr lang="en-US" sz="1000" b="1" dirty="0"/>
              <a:t>Few-Shot Prompt</a:t>
            </a:r>
            <a:r>
              <a:rPr lang="en-US" sz="1000" dirty="0"/>
              <a:t> would beat out </a:t>
            </a:r>
            <a:r>
              <a:rPr lang="en-US" sz="1000" b="1" dirty="0"/>
              <a:t>Few-Shot </a:t>
            </a:r>
            <a:r>
              <a:rPr lang="en-US" sz="1000" b="1" dirty="0" err="1"/>
              <a:t>CoT</a:t>
            </a:r>
            <a:r>
              <a:rPr lang="en-US" sz="1000" dirty="0"/>
              <a:t> in terms of classification accuracy</a:t>
            </a:r>
          </a:p>
          <a:p>
            <a:pPr marL="133350" indent="0">
              <a:buNone/>
            </a:pPr>
            <a:endParaRPr lang="en-US" sz="1000" dirty="0"/>
          </a:p>
          <a:p>
            <a:pPr marL="133350" indent="0">
              <a:buNone/>
            </a:pPr>
            <a:r>
              <a:rPr lang="en-US" sz="1000" b="1" dirty="0"/>
              <a:t>Possible Reasons for This?</a:t>
            </a:r>
          </a:p>
          <a:p>
            <a:pPr marL="133350" indent="0">
              <a:buNone/>
            </a:pPr>
            <a:endParaRPr lang="en-US" sz="1000" dirty="0"/>
          </a:p>
          <a:p>
            <a:r>
              <a:rPr lang="en-US" sz="1000" b="1" dirty="0"/>
              <a:t>Directness vs. Steps:</a:t>
            </a:r>
            <a:r>
              <a:rPr lang="en-US" sz="1000" dirty="0"/>
              <a:t> The </a:t>
            </a:r>
            <a:r>
              <a:rPr lang="en-US" sz="1000" b="1" dirty="0"/>
              <a:t>Few-Shot Prompt</a:t>
            </a:r>
            <a:r>
              <a:rPr lang="en-US" sz="1000" dirty="0"/>
              <a:t> might have directly learned from examples without extra reasoning steps, leading to flawless results for this specific task.</a:t>
            </a:r>
          </a:p>
          <a:p>
            <a:r>
              <a:rPr lang="en-US" sz="1000" b="1" dirty="0"/>
              <a:t>Subtle Interpretation:</a:t>
            </a:r>
            <a:r>
              <a:rPr lang="en-US" sz="1000" dirty="0"/>
              <a:t> While generally </a:t>
            </a:r>
            <a:r>
              <a:rPr lang="en-US" sz="1000" dirty="0" err="1"/>
              <a:t>CoT</a:t>
            </a:r>
            <a:r>
              <a:rPr lang="en-US" sz="1000" dirty="0"/>
              <a:t> helps, its explicit steps might have caused slight confusion in a few tricker cases compared to the example-driven </a:t>
            </a:r>
            <a:r>
              <a:rPr lang="en-US" sz="1000" b="1" dirty="0"/>
              <a:t>Few-Shot Prompt</a:t>
            </a:r>
            <a:r>
              <a:rPr lang="en-US" sz="1000" dirty="0"/>
              <a:t>.</a:t>
            </a:r>
          </a:p>
          <a:p>
            <a:r>
              <a:rPr lang="en-US" sz="1000" b="1" dirty="0"/>
              <a:t>Task Fit:</a:t>
            </a:r>
            <a:r>
              <a:rPr lang="en-US" sz="1000" dirty="0"/>
              <a:t> For well-defined tasks with good examples, adding </a:t>
            </a:r>
            <a:r>
              <a:rPr lang="en-US" sz="1000" b="1" dirty="0" err="1"/>
              <a:t>CoT</a:t>
            </a:r>
            <a:r>
              <a:rPr lang="en-US" sz="1000" dirty="0"/>
              <a:t> might not always improve accuracy and can sometimes introduce minor deviations.</a:t>
            </a:r>
          </a:p>
          <a:p>
            <a:r>
              <a:rPr lang="en-US" sz="1000" b="1" dirty="0"/>
              <a:t>Sometimes keeping it simpler</a:t>
            </a:r>
            <a:r>
              <a:rPr lang="en-US" sz="1000" dirty="0"/>
              <a:t>, lean and clean outperforms overthought/analyzed/complicated solutions</a:t>
            </a:r>
          </a:p>
          <a:p>
            <a:r>
              <a:rPr lang="en-US" sz="1000" dirty="0"/>
              <a:t>The perfect accuracy is an </a:t>
            </a:r>
            <a:r>
              <a:rPr lang="en-US" sz="1000" b="1" dirty="0"/>
              <a:t>alarm bell </a:t>
            </a:r>
            <a:r>
              <a:rPr lang="en-US" sz="1000" dirty="0"/>
              <a:t>for </a:t>
            </a:r>
            <a:r>
              <a:rPr lang="en-US" sz="1000" dirty="0" err="1"/>
              <a:t>possibleoverfitting</a:t>
            </a:r>
            <a:r>
              <a:rPr lang="en-US" sz="1000" dirty="0"/>
              <a:t>, which might result in worse performance of the Few-Shot Prompt model when applied to the entire dataset.</a:t>
            </a:r>
          </a:p>
          <a:p>
            <a:endParaRPr lang="en-US" sz="1000" dirty="0"/>
          </a:p>
          <a:p>
            <a:pPr marL="133350" indent="0">
              <a:buNone/>
            </a:pPr>
            <a:r>
              <a:rPr lang="en-US" sz="1000" b="1" dirty="0"/>
              <a:t>Next Steps?</a:t>
            </a:r>
          </a:p>
          <a:p>
            <a:r>
              <a:rPr lang="en-US" sz="1000" dirty="0"/>
              <a:t>Run both these “Best Performing” models against the entire dataset and compare the results.</a:t>
            </a:r>
          </a:p>
          <a:p>
            <a:r>
              <a:rPr lang="en-US" sz="1000" dirty="0"/>
              <a:t>Since this is unstructured data with no known/provided target label features, we’ll have to randomly manually select and spot compare some data rows</a:t>
            </a:r>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9A84C86-127D-D14F-3AD8-F2A2E1AE588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94D069A-6D86-1D6C-1EE5-FC4320DE3EBE}"/>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BEA97B6-05CF-7157-B217-CD67DDF2FED8}"/>
              </a:ext>
            </a:extLst>
          </p:cNvPr>
          <p:cNvSpPr txBox="1">
            <a:spLocks noGrp="1"/>
          </p:cNvSpPr>
          <p:nvPr>
            <p:ph type="body" idx="1"/>
          </p:nvPr>
        </p:nvSpPr>
        <p:spPr>
          <a:xfrm>
            <a:off x="202550" y="4023456"/>
            <a:ext cx="8629800" cy="915688"/>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 The models have a very similar </a:t>
            </a:r>
            <a:r>
              <a:rPr lang="en-US" sz="1400" b="1" dirty="0"/>
              <a:t>Category</a:t>
            </a:r>
            <a:r>
              <a:rPr lang="en-US" sz="1400" dirty="0"/>
              <a:t> frequency distribution.</a:t>
            </a:r>
            <a:endParaRPr sz="1400" dirty="0">
              <a:solidFill>
                <a:schemeClr val="dk1"/>
              </a:solidFill>
              <a:latin typeface="Century Gothic"/>
              <a:ea typeface="Century Gothic"/>
              <a:cs typeface="Century Gothic"/>
              <a:sym typeface="Century Gothic"/>
            </a:endParaRPr>
          </a:p>
        </p:txBody>
      </p:sp>
      <p:pic>
        <p:nvPicPr>
          <p:cNvPr id="8" name="Picture 7">
            <a:extLst>
              <a:ext uri="{FF2B5EF4-FFF2-40B4-BE49-F238E27FC236}">
                <a16:creationId xmlns:a16="http://schemas.microsoft.com/office/drawing/2014/main" id="{295E066C-019A-91A7-12BF-66382CB98D9E}"/>
              </a:ext>
            </a:extLst>
          </p:cNvPr>
          <p:cNvPicPr>
            <a:picLocks noChangeAspect="1"/>
          </p:cNvPicPr>
          <p:nvPr/>
        </p:nvPicPr>
        <p:blipFill>
          <a:blip r:embed="rId3"/>
          <a:stretch>
            <a:fillRect/>
          </a:stretch>
        </p:blipFill>
        <p:spPr>
          <a:xfrm>
            <a:off x="1365951" y="655723"/>
            <a:ext cx="5645234" cy="3367733"/>
          </a:xfrm>
          <a:prstGeom prst="rect">
            <a:avLst/>
          </a:prstGeom>
        </p:spPr>
      </p:pic>
    </p:spTree>
    <p:extLst>
      <p:ext uri="{BB962C8B-B14F-4D97-AF65-F5344CB8AC3E}">
        <p14:creationId xmlns:p14="http://schemas.microsoft.com/office/powerpoint/2010/main" val="2394107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5F959D8-37D5-03BC-D2BB-E94FA01F6050}"/>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E59542D-E4D9-9EED-8F87-384385AF6C03}"/>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9D0F606-3E1A-2777-44CE-EEA926B388B7}"/>
              </a:ext>
            </a:extLst>
          </p:cNvPr>
          <p:cNvSpPr txBox="1">
            <a:spLocks noGrp="1"/>
          </p:cNvSpPr>
          <p:nvPr>
            <p:ph type="body" idx="1"/>
          </p:nvPr>
        </p:nvSpPr>
        <p:spPr>
          <a:xfrm>
            <a:off x="257100" y="4004291"/>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 The models have exactly the same </a:t>
            </a:r>
            <a:r>
              <a:rPr lang="en-US" sz="1400" b="1" dirty="0"/>
              <a:t>Tag </a:t>
            </a:r>
            <a:r>
              <a:rPr lang="en-US" sz="1400" dirty="0"/>
              <a:t>frequency distribution.</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31596C12-6962-D297-801D-074FAF3B6AC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C2930222-4EB3-212F-2A78-4E1496A18343}"/>
              </a:ext>
            </a:extLst>
          </p:cNvPr>
          <p:cNvPicPr>
            <a:picLocks noChangeAspect="1"/>
          </p:cNvPicPr>
          <p:nvPr/>
        </p:nvPicPr>
        <p:blipFill>
          <a:blip r:embed="rId3"/>
          <a:stretch>
            <a:fillRect/>
          </a:stretch>
        </p:blipFill>
        <p:spPr>
          <a:xfrm>
            <a:off x="1115290" y="770556"/>
            <a:ext cx="6618271" cy="3249457"/>
          </a:xfrm>
          <a:prstGeom prst="rect">
            <a:avLst/>
          </a:prstGeom>
        </p:spPr>
      </p:pic>
    </p:spTree>
    <p:extLst>
      <p:ext uri="{BB962C8B-B14F-4D97-AF65-F5344CB8AC3E}">
        <p14:creationId xmlns:p14="http://schemas.microsoft.com/office/powerpoint/2010/main" val="272755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B456CF-F438-227C-1994-7EAFA2C87BF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78FDDB0-B32A-EFF4-C2D5-F36480AE4AD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7EDAA18-547A-7931-6917-D2F889D5DBC8}"/>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on 99 out of 100 classifications, with only 1 review classified differently (</a:t>
            </a:r>
            <a:r>
              <a:rPr lang="en-US" sz="1200" b="1" dirty="0"/>
              <a:t>Few-Shot</a:t>
            </a:r>
            <a:r>
              <a:rPr lang="en-US" sz="1200" dirty="0"/>
              <a:t>: Neutral, </a:t>
            </a:r>
            <a:r>
              <a:rPr lang="en-US" sz="1200" b="1" dirty="0" err="1"/>
              <a:t>CoT</a:t>
            </a:r>
            <a:r>
              <a:rPr lang="en-US" sz="1200" dirty="0"/>
              <a:t>: Positive). This indicates both methods perform nearly identically on this dataset.</a:t>
            </a:r>
            <a:endParaRPr sz="1200" dirty="0">
              <a:solidFill>
                <a:schemeClr val="dk1"/>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B2FA1629-E224-A880-8BF5-EF9E8834A769}"/>
              </a:ext>
            </a:extLst>
          </p:cNvPr>
          <p:cNvPicPr>
            <a:picLocks noChangeAspect="1"/>
          </p:cNvPicPr>
          <p:nvPr/>
        </p:nvPicPr>
        <p:blipFill>
          <a:blip r:embed="rId3"/>
          <a:stretch>
            <a:fillRect/>
          </a:stretch>
        </p:blipFill>
        <p:spPr>
          <a:xfrm>
            <a:off x="1668714" y="808583"/>
            <a:ext cx="5018537" cy="3211429"/>
          </a:xfrm>
          <a:prstGeom prst="rect">
            <a:avLst/>
          </a:prstGeom>
        </p:spPr>
      </p:pic>
    </p:spTree>
    <p:extLst>
      <p:ext uri="{BB962C8B-B14F-4D97-AF65-F5344CB8AC3E}">
        <p14:creationId xmlns:p14="http://schemas.microsoft.com/office/powerpoint/2010/main" val="3932198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7F3E299-5582-4F90-EC0A-B1C89D887F05}"/>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782B1B81-55D8-FC4D-2985-2268B7CB368F}"/>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6E000F2-3C4D-686F-1C5A-D382D48CFA59}"/>
              </a:ext>
            </a:extLst>
          </p:cNvPr>
          <p:cNvSpPr txBox="1">
            <a:spLocks noGrp="1"/>
          </p:cNvSpPr>
          <p:nvPr>
            <p:ph type="body" idx="1"/>
          </p:nvPr>
        </p:nvSpPr>
        <p:spPr>
          <a:xfrm>
            <a:off x="2571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show the same pattern: negative reviews have significantly longer delivery times (median ~78 min), while positive reviews have the shortest (median ~30 min). This confirms that delivery time is a strong driver of customer sentiment, and both prompts capture this relationship consistently.</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4E8EFF8-700C-6681-3E1F-A36E2DA5FAA5}"/>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531797AA-B8EE-62F3-8140-FE6DBC3F8AD3}"/>
              </a:ext>
            </a:extLst>
          </p:cNvPr>
          <p:cNvPicPr>
            <a:picLocks noChangeAspect="1"/>
          </p:cNvPicPr>
          <p:nvPr/>
        </p:nvPicPr>
        <p:blipFill>
          <a:blip r:embed="rId3"/>
          <a:stretch>
            <a:fillRect/>
          </a:stretch>
        </p:blipFill>
        <p:spPr>
          <a:xfrm>
            <a:off x="547254" y="818816"/>
            <a:ext cx="7184726" cy="3062173"/>
          </a:xfrm>
          <a:prstGeom prst="rect">
            <a:avLst/>
          </a:prstGeom>
        </p:spPr>
      </p:pic>
    </p:spTree>
    <p:extLst>
      <p:ext uri="{BB962C8B-B14F-4D97-AF65-F5344CB8AC3E}">
        <p14:creationId xmlns:p14="http://schemas.microsoft.com/office/powerpoint/2010/main" val="976962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564D3FD6-B44C-2EA9-4712-71888ECE58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650B50C-27C1-2BF8-51AB-8FC5F8DA6617}"/>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E046886-E060-A33B-4BCD-93B2176B454F}"/>
              </a:ext>
            </a:extLst>
          </p:cNvPr>
          <p:cNvSpPr txBox="1">
            <a:spLocks noGrp="1"/>
          </p:cNvSpPr>
          <p:nvPr>
            <p:ph type="body" idx="1"/>
          </p:nvPr>
        </p:nvSpPr>
        <p:spPr>
          <a:xfrm>
            <a:off x="202550" y="3857678"/>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Tag assignment in both plot times is almost identical, with Delivery Time, Food Quality, and Overall Experience being the most common across all sentiment categories. Price and Packaging are rarely tagged, suggesting these factors are mentioned infrequently in customer reviews.</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FB4EDCD-6AAF-FBB5-5593-44ECE298B5B6}"/>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FF020722-F7E1-879B-A8C7-6849DA4BBED4}"/>
              </a:ext>
            </a:extLst>
          </p:cNvPr>
          <p:cNvPicPr>
            <a:picLocks noChangeAspect="1"/>
          </p:cNvPicPr>
          <p:nvPr/>
        </p:nvPicPr>
        <p:blipFill>
          <a:blip r:embed="rId3"/>
          <a:stretch>
            <a:fillRect/>
          </a:stretch>
        </p:blipFill>
        <p:spPr>
          <a:xfrm>
            <a:off x="400161" y="830235"/>
            <a:ext cx="8084127" cy="3011833"/>
          </a:xfrm>
          <a:prstGeom prst="rect">
            <a:avLst/>
          </a:prstGeom>
        </p:spPr>
      </p:pic>
    </p:spTree>
    <p:extLst>
      <p:ext uri="{BB962C8B-B14F-4D97-AF65-F5344CB8AC3E}">
        <p14:creationId xmlns:p14="http://schemas.microsoft.com/office/powerpoint/2010/main" val="35059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FD371055-E104-9BB8-7787-14204E684603}"/>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E162D62F-E269-21B7-4954-08FF3B8AB4CA}"/>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CD13E-DA7B-778D-304C-8629BAB9FC61}"/>
              </a:ext>
            </a:extLst>
          </p:cNvPr>
          <p:cNvSpPr txBox="1">
            <a:spLocks noGrp="1"/>
          </p:cNvSpPr>
          <p:nvPr>
            <p:ph type="body" idx="1"/>
          </p:nvPr>
        </p:nvSpPr>
        <p:spPr>
          <a:xfrm>
            <a:off x="367915" y="4058589"/>
            <a:ext cx="8198528" cy="77542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100% on tag assignments across all five categories. This indicates that </a:t>
            </a:r>
            <a:r>
              <a:rPr lang="en-US" sz="1200" b="1" dirty="0"/>
              <a:t>Few-Shot</a:t>
            </a:r>
            <a:r>
              <a:rPr lang="en-US" sz="1200" dirty="0"/>
              <a:t> and </a:t>
            </a:r>
            <a:r>
              <a:rPr lang="en-US" sz="1200" b="1" dirty="0" err="1"/>
              <a:t>CoT</a:t>
            </a:r>
            <a:r>
              <a:rPr lang="en-US" sz="1200" dirty="0"/>
              <a:t> prompts identify the same themes in customer reviews with no variation.</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A849185-7A26-E696-DED0-3489A983BC48}"/>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A1528F37-EC0E-9A5E-8AC4-998DFFCF9CC4}"/>
              </a:ext>
            </a:extLst>
          </p:cNvPr>
          <p:cNvPicPr>
            <a:picLocks noChangeAspect="1"/>
          </p:cNvPicPr>
          <p:nvPr/>
        </p:nvPicPr>
        <p:blipFill>
          <a:blip r:embed="rId3"/>
          <a:stretch>
            <a:fillRect/>
          </a:stretch>
        </p:blipFill>
        <p:spPr>
          <a:xfrm>
            <a:off x="1422315" y="796152"/>
            <a:ext cx="6089729" cy="3331187"/>
          </a:xfrm>
          <a:prstGeom prst="rect">
            <a:avLst/>
          </a:prstGeom>
        </p:spPr>
      </p:pic>
    </p:spTree>
    <p:extLst>
      <p:ext uri="{BB962C8B-B14F-4D97-AF65-F5344CB8AC3E}">
        <p14:creationId xmlns:p14="http://schemas.microsoft.com/office/powerpoint/2010/main" val="4029907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6F3BD908-EC37-79F8-7F91-4034F051628E}"/>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0CE24343-8726-FF8C-991E-911FDADCF9F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0B4E4779-F4B0-64F9-1800-6A3EB70167CB}"/>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prompts show the same delivery time patterns across all tags. Packaging has the widest spread of delivery times, while Price was tagged in only a single review—indicating these factors are rarely the focus of customer feedback compared to Delivery Time, Food Quality, and Overall Experience.</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E84E2EF9-A785-D90F-0075-359F96F5337E}"/>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223C29C5-130D-D884-4234-43DEFAC1DC0F}"/>
              </a:ext>
            </a:extLst>
          </p:cNvPr>
          <p:cNvPicPr>
            <a:picLocks noChangeAspect="1"/>
          </p:cNvPicPr>
          <p:nvPr/>
        </p:nvPicPr>
        <p:blipFill>
          <a:blip r:embed="rId3"/>
          <a:stretch>
            <a:fillRect/>
          </a:stretch>
        </p:blipFill>
        <p:spPr>
          <a:xfrm>
            <a:off x="382249" y="921937"/>
            <a:ext cx="7884826" cy="2935734"/>
          </a:xfrm>
          <a:prstGeom prst="rect">
            <a:avLst/>
          </a:prstGeom>
        </p:spPr>
      </p:pic>
    </p:spTree>
    <p:extLst>
      <p:ext uri="{BB962C8B-B14F-4D97-AF65-F5344CB8AC3E}">
        <p14:creationId xmlns:p14="http://schemas.microsoft.com/office/powerpoint/2010/main" val="3353465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B7B6B89-FF4D-58FE-0B73-FA29669B02E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A0F9E7A-354E-A0C6-CE8B-39D79FE63EE5}"/>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C1853C4-FCD5-288E-582D-113DF3A3E636}"/>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577125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B037ED2-8165-FD23-DF12-AE896FF1175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154F605-0D37-E5E1-A83A-A797ABA4533C}"/>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061621C-1712-B3A6-3238-C78B00BD96AA}"/>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713789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48369C6-0CB8-9A32-3736-61B9280520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FEE1C06-7982-8158-E1FF-669313B52F5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F63ED6F-4728-191F-63B0-492AEC82B506}"/>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range from 22 minutes (Dallas) to 98 minutes (Yonkers) across the dataset. This is not a meaningful plot, since there is only one review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A91EEB3A-8ADF-D1FA-2107-D161B58000BC}"/>
              </a:ext>
            </a:extLst>
          </p:cNvPr>
          <p:cNvPicPr>
            <a:picLocks noChangeAspect="1"/>
          </p:cNvPicPr>
          <p:nvPr/>
        </p:nvPicPr>
        <p:blipFill>
          <a:blip r:embed="rId3"/>
          <a:stretch>
            <a:fillRect/>
          </a:stretch>
        </p:blipFill>
        <p:spPr>
          <a:xfrm>
            <a:off x="0" y="676348"/>
            <a:ext cx="9144000" cy="3395192"/>
          </a:xfrm>
          <a:prstGeom prst="rect">
            <a:avLst/>
          </a:prstGeom>
        </p:spPr>
      </p:pic>
    </p:spTree>
    <p:extLst>
      <p:ext uri="{BB962C8B-B14F-4D97-AF65-F5344CB8AC3E}">
        <p14:creationId xmlns:p14="http://schemas.microsoft.com/office/powerpoint/2010/main" val="1957589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a:t>
            </a:r>
            <a:r>
              <a:rPr lang="en-US" dirty="0" err="1"/>
              <a:t>CoT</a:t>
            </a:r>
            <a:endParaRPr lang="en-US" dirty="0"/>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E12486-E29D-893C-4681-24700C842FB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0E3C28B-880B-1B20-F8CC-308F601E1B2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8BE25794-F82E-9D94-4EC9-D2635BEF3D5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Each city has exactly one review, with sentiment evenly distributed across Positive (blue), Negative (coral), and Neutral (gray) This is not a meaningful plot, since there is only one data point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E9A6E9-ABEF-A1DB-31A3-FD28C58F80AA}"/>
              </a:ext>
            </a:extLst>
          </p:cNvPr>
          <p:cNvPicPr>
            <a:picLocks noChangeAspect="1"/>
          </p:cNvPicPr>
          <p:nvPr/>
        </p:nvPicPr>
        <p:blipFill>
          <a:blip r:embed="rId3"/>
          <a:stretch>
            <a:fillRect/>
          </a:stretch>
        </p:blipFill>
        <p:spPr>
          <a:xfrm>
            <a:off x="0" y="750400"/>
            <a:ext cx="9144000" cy="3395192"/>
          </a:xfrm>
          <a:prstGeom prst="rect">
            <a:avLst/>
          </a:prstGeom>
        </p:spPr>
      </p:pic>
    </p:spTree>
    <p:extLst>
      <p:ext uri="{BB962C8B-B14F-4D97-AF65-F5344CB8AC3E}">
        <p14:creationId xmlns:p14="http://schemas.microsoft.com/office/powerpoint/2010/main" val="1490524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CE77EDB-556E-A613-E62F-89A292C84D7B}"/>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BB6E15BC-61D2-DCBD-314E-EDC06FB1598E}"/>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77D7512-230F-7E04-EF75-6B29EEB78010}"/>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Negative reviews have significantly longer delivery times (median 78 min) compared to Positive reviews (median 32 min), with Neutral reviews falling in between (median 52 min). Delivery time is a strong driver of customer sentiment; longer waits lead to negative feedback.</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D5A5C9DA-3BB3-7EC9-F3FD-87B2180FD68E}"/>
              </a:ext>
            </a:extLst>
          </p:cNvPr>
          <p:cNvPicPr>
            <a:picLocks noChangeAspect="1"/>
          </p:cNvPicPr>
          <p:nvPr/>
        </p:nvPicPr>
        <p:blipFill>
          <a:blip r:embed="rId3"/>
          <a:stretch>
            <a:fillRect/>
          </a:stretch>
        </p:blipFill>
        <p:spPr>
          <a:xfrm>
            <a:off x="1171670" y="731351"/>
            <a:ext cx="5410980" cy="3227986"/>
          </a:xfrm>
          <a:prstGeom prst="rect">
            <a:avLst/>
          </a:prstGeom>
        </p:spPr>
      </p:pic>
    </p:spTree>
    <p:extLst>
      <p:ext uri="{BB962C8B-B14F-4D97-AF65-F5344CB8AC3E}">
        <p14:creationId xmlns:p14="http://schemas.microsoft.com/office/powerpoint/2010/main" val="2728173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ADCB1B-DDFB-9681-53CC-DC2DFD61EA3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753BD4D-6C72-9D78-A036-4CC58342AD9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0D1A88C-53B7-E20D-9BC2-2548D5E96B65}"/>
              </a:ext>
            </a:extLst>
          </p:cNvPr>
          <p:cNvSpPr txBox="1">
            <a:spLocks noGrp="1"/>
          </p:cNvSpPr>
          <p:nvPr>
            <p:ph type="body" idx="1"/>
          </p:nvPr>
        </p:nvSpPr>
        <p:spPr>
          <a:xfrm>
            <a:off x="202550" y="3705726"/>
            <a:ext cx="8629800" cy="1101722"/>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tags show similar delivery time distributions, indicating these are mentioned across all delivery speeds. Price was tagged in only one review (~62 min), while Packaging shows a wide range with a higher median, suggesting packaging issues are more noticeable during longer deliveries (People more critical when they are already annoyed about a late delivery).</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B30EF3B7-12AF-E037-DF86-78C4729359FF}"/>
              </a:ext>
            </a:extLst>
          </p:cNvPr>
          <p:cNvPicPr>
            <a:picLocks noChangeAspect="1"/>
          </p:cNvPicPr>
          <p:nvPr/>
        </p:nvPicPr>
        <p:blipFill>
          <a:blip r:embed="rId3"/>
          <a:stretch>
            <a:fillRect/>
          </a:stretch>
        </p:blipFill>
        <p:spPr>
          <a:xfrm>
            <a:off x="808379" y="641975"/>
            <a:ext cx="6537941" cy="3244226"/>
          </a:xfrm>
          <a:prstGeom prst="rect">
            <a:avLst/>
          </a:prstGeom>
        </p:spPr>
      </p:pic>
    </p:spTree>
    <p:extLst>
      <p:ext uri="{BB962C8B-B14F-4D97-AF65-F5344CB8AC3E}">
        <p14:creationId xmlns:p14="http://schemas.microsoft.com/office/powerpoint/2010/main" val="3218541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66784D5-4A75-66DE-0341-537D18427397}"/>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1315927-B3ED-6BDB-5B7A-904CCD81760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BC033-6E58-152B-F16F-3A3474C1B0DC}"/>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are the most frequently tagged, with Positive reviews having the highest counts across all three. Price and Packaging are rarely tagged, with only 1 and 6 total mentions respectively</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617422E3-02AB-1491-02BC-A4B83F4DF58C}"/>
              </a:ext>
            </a:extLst>
          </p:cNvPr>
          <p:cNvPicPr>
            <a:picLocks noChangeAspect="1"/>
          </p:cNvPicPr>
          <p:nvPr/>
        </p:nvPicPr>
        <p:blipFill>
          <a:blip r:embed="rId3"/>
          <a:stretch>
            <a:fillRect/>
          </a:stretch>
        </p:blipFill>
        <p:spPr>
          <a:xfrm>
            <a:off x="759566" y="603604"/>
            <a:ext cx="6635567" cy="3292670"/>
          </a:xfrm>
          <a:prstGeom prst="rect">
            <a:avLst/>
          </a:prstGeom>
        </p:spPr>
      </p:pic>
    </p:spTree>
    <p:extLst>
      <p:ext uri="{BB962C8B-B14F-4D97-AF65-F5344CB8AC3E}">
        <p14:creationId xmlns:p14="http://schemas.microsoft.com/office/powerpoint/2010/main" val="2820734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0DB26E37-28ED-58BD-434B-E10A3F6E2AB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2CC1FB83-9C6E-90E1-3B0C-1A819E7DD2E5}"/>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111304CE-2003-0685-0BD1-C70D430782A4}"/>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are right-skewed with most orders arriving between 25-40 minutes, and a median of 44.5 minutes. The mean (48.7 min) is higher than the median, indicating some longer deliveries are pulling the average up.</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4FC79A9-55F1-6859-486D-8E465F72521D}"/>
              </a:ext>
            </a:extLst>
          </p:cNvPr>
          <p:cNvPicPr>
            <a:picLocks noChangeAspect="1"/>
          </p:cNvPicPr>
          <p:nvPr/>
        </p:nvPicPr>
        <p:blipFill>
          <a:blip r:embed="rId3"/>
          <a:stretch>
            <a:fillRect/>
          </a:stretch>
        </p:blipFill>
        <p:spPr>
          <a:xfrm>
            <a:off x="907888" y="750803"/>
            <a:ext cx="6338923" cy="3145471"/>
          </a:xfrm>
          <a:prstGeom prst="rect">
            <a:avLst/>
          </a:prstGeom>
        </p:spPr>
      </p:pic>
    </p:spTree>
    <p:extLst>
      <p:ext uri="{BB962C8B-B14F-4D97-AF65-F5344CB8AC3E}">
        <p14:creationId xmlns:p14="http://schemas.microsoft.com/office/powerpoint/2010/main" val="2702259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C1BB093-1760-1006-DBB0-61AFF7C659E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9B15ABEC-A728-BBFB-77B9-4D80F1EA96B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A0A6AB66-7AE8-F0E1-C1CB-7924CAD5368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The three sentiment categories show clearly separated delivery time distributions—Positive reviews peak around 30 minutes, Neutral around 50 minutes, and Negative around 75-80 minutes. </a:t>
            </a:r>
            <a:r>
              <a:rPr lang="en-US" sz="1200"/>
              <a:t>This demonstrates a strong relationship between delivery time and customer sentiment, with minimal overlap between categories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2C4B13D6-08AA-5893-9C60-B2518DAAB212}"/>
              </a:ext>
            </a:extLst>
          </p:cNvPr>
          <p:cNvPicPr>
            <a:picLocks noChangeAspect="1"/>
          </p:cNvPicPr>
          <p:nvPr/>
        </p:nvPicPr>
        <p:blipFill>
          <a:blip r:embed="rId3"/>
          <a:stretch>
            <a:fillRect/>
          </a:stretch>
        </p:blipFill>
        <p:spPr>
          <a:xfrm>
            <a:off x="784134" y="676348"/>
            <a:ext cx="6586431" cy="3268288"/>
          </a:xfrm>
          <a:prstGeom prst="rect">
            <a:avLst/>
          </a:prstGeom>
        </p:spPr>
      </p:pic>
    </p:spTree>
    <p:extLst>
      <p:ext uri="{BB962C8B-B14F-4D97-AF65-F5344CB8AC3E}">
        <p14:creationId xmlns:p14="http://schemas.microsoft.com/office/powerpoint/2010/main" val="2478459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71B6E868-FBB6-A003-0601-74D06F71DA7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822A9A0-3D5C-0DAE-8723-EC04E8ADA58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Classification Results of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7A3DAA6-0994-2CC5-5118-97A54BDFE025}"/>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F649C90F-DC2B-4473-2DB4-8C8148FE85CD}"/>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883528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033B36F-314C-5C4D-411D-9355CCEC139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AFD471D7-661B-6372-D2C7-CDF0221650BE}"/>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Output from the Prompt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33D16129-D9DE-5DD7-F9D7-90B7F78D280F}"/>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B9D687A5-10CF-5CB1-AAA1-5C5F11B2A9BF}"/>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2169973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Observations/Insights and conclusions</a:t>
            </a:r>
            <a:endParaRPr>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observations, insights and conclusions from this exercise</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your recommendations for a business looking to adopt a solution such as this</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err="1">
                <a:solidFill>
                  <a:schemeClr val="dk1"/>
                </a:solidFill>
                <a:latin typeface="Century Gothic"/>
                <a:ea typeface="Century Gothic"/>
                <a:cs typeface="Century Gothic"/>
                <a:sym typeface="Century Gothic"/>
              </a:rPr>
              <a:t>Delivery_Times</a:t>
            </a:r>
            <a:r>
              <a:rPr lang="en-US" sz="1100" b="1" dirty="0">
                <a:solidFill>
                  <a:schemeClr val="dk1"/>
                </a:solidFill>
                <a:latin typeface="Century Gothic"/>
                <a:ea typeface="Century Gothic"/>
                <a:cs typeface="Century Gothic"/>
                <a:sym typeface="Century Gothic"/>
              </a:rPr>
              <a:t>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a:t>
            </a:r>
            <a:r>
              <a:rPr lang="en-US" sz="800" dirty="0" err="1"/>
              <a:t>thai</a:t>
            </a:r>
            <a:r>
              <a:rPr lang="en-US" sz="800" dirty="0"/>
              <a:t>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139700" lvl="0" indent="0" algn="l" rtl="0">
              <a:lnSpc>
                <a:spcPct val="115000"/>
              </a:lnSpc>
              <a:spcBef>
                <a:spcPts val="1000"/>
              </a:spcBef>
              <a:spcAft>
                <a:spcPts val="1000"/>
              </a:spcAft>
              <a:buClr>
                <a:srgbClr val="000000"/>
              </a:buClr>
              <a:buSzPts val="1400"/>
              <a:buNone/>
            </a:pP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Slide Header</a:t>
            </a:r>
            <a:endParaRPr>
              <a:solidFill>
                <a:schemeClr val="lt2"/>
              </a:solidFill>
              <a:latin typeface="Century Gothic"/>
              <a:ea typeface="Century Gothic"/>
              <a:cs typeface="Century Gothic"/>
              <a:sym typeface="Century Gothic"/>
            </a:endParaRPr>
          </a:p>
        </p:txBody>
      </p:sp>
      <p:sp>
        <p:nvSpPr>
          <p:cNvPr id="207" name="Google Shape;207;p4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Please add any other pointers (if needed)</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94</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4176</TotalTime>
  <Words>11123</Words>
  <Application>Microsoft Office PowerPoint</Application>
  <PresentationFormat>On-screen Show (16:9)</PresentationFormat>
  <Paragraphs>768</Paragraphs>
  <Slides>94</Slides>
  <Notes>91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94</vt:i4>
      </vt:variant>
    </vt:vector>
  </HeadingPairs>
  <TitlesOfParts>
    <vt:vector size="104"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Best Performing Models Comparison</vt:lpstr>
      <vt:lpstr>Best Performing Models Comparison</vt:lpstr>
      <vt:lpstr>Best Performing Models Comparison</vt:lpstr>
      <vt:lpstr>Best Performing Models Comparison (Full Dataset)</vt:lpstr>
      <vt:lpstr>Best Performing Models Comparison (Full Dataset)</vt:lpstr>
      <vt:lpstr>Best Performing Models – Category Comparison</vt:lpstr>
      <vt:lpstr>Best Performing Models – Category Comparison</vt:lpstr>
      <vt:lpstr>Best Performing Models – Category Comparison</vt:lpstr>
      <vt:lpstr>Best Performing Models – Tags Comparison</vt:lpstr>
      <vt:lpstr>Best Performing Models – Tags Comparison</vt:lpstr>
      <vt:lpstr>Few-Shot Few-Shot Cot Comparison Results</vt:lpstr>
      <vt:lpstr>Few-Shot Few-Shot Cot Comparison Results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Classification Results of Full Dataset</vt:lpstr>
      <vt:lpstr>Output from the Prompt</vt:lpstr>
      <vt:lpstr>Observations/Insights and conclusions</vt:lpstr>
      <vt:lpstr>APPENDIX</vt:lpstr>
      <vt:lpstr>Entire Few-Shot Prompt with Zero (0) Discrepancies</vt:lpstr>
      <vt:lpstr>Entire Few-Shot Prompt with Zero (0) Discrepancies</vt:lpstr>
      <vt:lpstr>Entire Few-Shot Prompt with Zero (0) Discrepancies</vt:lpstr>
      <vt:lpstr>Slide Header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308</cp:revision>
  <dcterms:modified xsi:type="dcterms:W3CDTF">2026-01-02T04:25:41Z</dcterms:modified>
</cp:coreProperties>
</file>